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BC867-C813-4583-8E9D-0F72EABF9A6A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632A-EE17-4FA7-9B42-EBF5E95B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conditions/pregnancy-and-baby/pages/foods-to-avoid-pregnant.aspx#Liv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message is to eat some breakfast, which ideally is not high in fats or</a:t>
            </a:r>
            <a:r>
              <a:rPr lang="en-GB" baseline="0" dirty="0" smtClean="0"/>
              <a:t> sugar. Beans on wholemeal toast, or scrambled egg on wholemeal toast, or cereals which are high in fibre and low in sugar would be good options. (Cereals – Shredded wheat, porridge, bran flakes, all-bran , no added sugar muesli – would be good suggestions)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632A-EE17-4FA7-9B42-EBF5E95B73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5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Reminder that fruit and vegetables</a:t>
            </a:r>
            <a:r>
              <a:rPr lang="en-GB" baseline="0" dirty="0" smtClean="0"/>
              <a:t> do not have to be fresh, frozen, canned, dried and juice still count. For tinned fruit opt for options without the syrup, and only one small glass of juice is required. </a:t>
            </a:r>
          </a:p>
          <a:p>
            <a:r>
              <a:rPr lang="en-GB" baseline="0" dirty="0" smtClean="0"/>
              <a:t>You Tube clip explaining more about portion size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632A-EE17-4FA7-9B42-EBF5E95B73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8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message is for snacks to be low sugar, salt and fat. With the emphasis being on fruit and vegetables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632A-EE17-4FA7-9B42-EBF5E95B73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9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three main essential vitamins and minerals</a:t>
            </a:r>
            <a:r>
              <a:rPr lang="en-GB" baseline="0" dirty="0" smtClean="0"/>
              <a:t> children are often low on are Iron, Vitamin D and Calcium. You could give some examples of suitable food sources –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Iron - liver (but 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avoid this during pregnancy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meat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beans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dried fruit – such as dried apricots</a:t>
            </a:r>
          </a:p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wholegrains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such as brown rice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fortified breakfast cereals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soybean flour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dark-green leafy vegetables – such as watercress and curly kale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632A-EE17-4FA7-9B42-EBF5E95B73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0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1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7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8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8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2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0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30D7-C199-4F68-84BB-A35933DCF65B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9D3B-9E03-4426-817C-38328E708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Livewell/Goodfood/Pages/healthy-eating-teens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utrition.org.uk/healthyliving/lifestages/teenagers.html?limit=1" TargetMode="External"/><Relationship Id="rId4" Type="http://schemas.openxmlformats.org/officeDocument/2006/relationships/hyperlink" Target="https://www.nhs.uk/change4life-be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-uX6N4RZj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s.uk/Livewell/Goodfood/Pages/salt.aspx" TargetMode="External"/><Relationship Id="rId5" Type="http://schemas.openxmlformats.org/officeDocument/2006/relationships/hyperlink" Target="http://www.nhs.uk/Livewell/Goodfood/Pages/Fat.aspx" TargetMode="External"/><Relationship Id="rId4" Type="http://schemas.openxmlformats.org/officeDocument/2006/relationships/hyperlink" Target="http://www.nhs.uk/Livewell/Goodfood/pages/how-to-cut-down-on-sugar-in-your-diet.aspx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Livewell/Goodfood/Pages/water-drinks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s.uk/conditions/Anaemia-iron-deficiency-/Pages/Introduction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941524"/>
          </a:xfrm>
        </p:spPr>
      </p:pic>
      <p:sp>
        <p:nvSpPr>
          <p:cNvPr id="5" name="TextBox 4"/>
          <p:cNvSpPr txBox="1"/>
          <p:nvPr/>
        </p:nvSpPr>
        <p:spPr>
          <a:xfrm>
            <a:off x="35496" y="191683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HEALTHY EATING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7707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Arial Black" panose="020B0A04020102020204" pitchFamily="34" charset="0"/>
              </a:rPr>
              <a:t> GREAT TIPS</a:t>
            </a:r>
            <a:endParaRPr lang="en-GB" sz="4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73216"/>
            <a:ext cx="2756715" cy="13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DISCUSSION………. 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186996" y="2927858"/>
            <a:ext cx="4032448" cy="30243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31640" y="184482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What could you do to make a difference?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429000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pairs list some small changes you could make to your daily food and drink routine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886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WANT TO KNOW MORE?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  <a:hlinkClick r:id="rId3"/>
              </a:rPr>
              <a:t>NHS Choices</a:t>
            </a:r>
          </a:p>
          <a:p>
            <a:r>
              <a:rPr lang="en-GB" dirty="0" smtClean="0">
                <a:latin typeface="Arial Black" panose="020B0A04020102020204" pitchFamily="34" charset="0"/>
                <a:hlinkClick r:id="rId3"/>
              </a:rPr>
              <a:t>http</a:t>
            </a:r>
            <a:r>
              <a:rPr lang="en-GB" dirty="0">
                <a:latin typeface="Arial Black" panose="020B0A04020102020204" pitchFamily="34" charset="0"/>
                <a:hlinkClick r:id="rId3"/>
              </a:rPr>
              <a:t>://</a:t>
            </a:r>
            <a:r>
              <a:rPr lang="en-GB" dirty="0" smtClean="0">
                <a:latin typeface="Arial Black" panose="020B0A04020102020204" pitchFamily="34" charset="0"/>
                <a:hlinkClick r:id="rId3"/>
              </a:rPr>
              <a:t>www.nhs.uk/Livewell/Goodfood/Pages/healthy-eating-teens.aspx</a:t>
            </a:r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  <a:hlinkClick r:id="rId4"/>
              </a:rPr>
              <a:t>Change for life</a:t>
            </a:r>
          </a:p>
          <a:p>
            <a:r>
              <a:rPr lang="en-GB" dirty="0" smtClean="0">
                <a:latin typeface="Arial Black" panose="020B0A04020102020204" pitchFamily="34" charset="0"/>
                <a:hlinkClick r:id="rId4"/>
              </a:rPr>
              <a:t>https</a:t>
            </a:r>
            <a:r>
              <a:rPr lang="en-GB" dirty="0">
                <a:latin typeface="Arial Black" panose="020B0A04020102020204" pitchFamily="34" charset="0"/>
                <a:hlinkClick r:id="rId4"/>
              </a:rPr>
              <a:t>://</a:t>
            </a:r>
            <a:r>
              <a:rPr lang="en-GB" dirty="0" smtClean="0">
                <a:latin typeface="Arial Black" panose="020B0A04020102020204" pitchFamily="34" charset="0"/>
                <a:hlinkClick r:id="rId4"/>
              </a:rPr>
              <a:t>www.nhs.uk/change4life-beta</a:t>
            </a:r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  <a:hlinkClick r:id="rId5"/>
              </a:rPr>
              <a:t>British Nutrition Foundation</a:t>
            </a:r>
          </a:p>
          <a:p>
            <a:r>
              <a:rPr lang="en-GB" dirty="0" smtClean="0">
                <a:latin typeface="Arial Black" panose="020B0A04020102020204" pitchFamily="34" charset="0"/>
                <a:hlinkClick r:id="rId5"/>
              </a:rPr>
              <a:t>https</a:t>
            </a:r>
            <a:r>
              <a:rPr lang="en-GB" dirty="0">
                <a:latin typeface="Arial Black" panose="020B0A04020102020204" pitchFamily="34" charset="0"/>
                <a:hlinkClick r:id="rId5"/>
              </a:rPr>
              <a:t>://</a:t>
            </a:r>
            <a:r>
              <a:rPr lang="en-GB" dirty="0" smtClean="0">
                <a:latin typeface="Arial Black" panose="020B0A04020102020204" pitchFamily="34" charset="0"/>
                <a:hlinkClick r:id="rId5"/>
              </a:rPr>
              <a:t>www.nutrition.org.uk/healthyliving/lifestages/teenagers.html?limit=1</a:t>
            </a:r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0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DON’T SKIP BREAKFAST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Skipping meals won't help you lose weight and is not good for you, because you can miss out on important nutrients.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Having </a:t>
            </a:r>
            <a:r>
              <a:rPr lang="en-US" dirty="0">
                <a:latin typeface="Arial Black" panose="020B0A04020102020204" pitchFamily="34" charset="0"/>
              </a:rPr>
              <a:t>breakfast will help you get some of the vitamins and minerals you need for good health. 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http://www.nhs.uk/Livewell/loseweight/PublishingImages/HEALTHY%20BREAKFASTS/healthy-breakfas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0768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5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GET YOUR 5 A DAY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Fruit and vegetables are good sources of many of the vitamins and minerals your body needs during your teenage years.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Aim </a:t>
            </a:r>
            <a:r>
              <a:rPr lang="en-US" dirty="0">
                <a:latin typeface="Arial Black" panose="020B0A04020102020204" pitchFamily="34" charset="0"/>
              </a:rPr>
              <a:t>to eat at least five portions of a variety of fruit and veg a </a:t>
            </a:r>
            <a:r>
              <a:rPr lang="en-US" dirty="0" smtClean="0">
                <a:latin typeface="Arial Black" panose="020B0A04020102020204" pitchFamily="34" charset="0"/>
              </a:rPr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dirty="0" smtClean="0">
                <a:latin typeface="Arial Black" panose="020B0A04020102020204" pitchFamily="34" charset="0"/>
                <a:hlinkClick r:id="rId4"/>
              </a:rPr>
              <a:t>www.youtube.com/watch?v=b-uX6N4RZjg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HEALTHIER SNACK IDEAS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Cut down on food and drinks high in fat, sugar and salt, such as sweets, chocolate bars, cakes, biscuits, sugary fizzy drinks and crisps, which are high in calories (energy).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Consuming </a:t>
            </a:r>
            <a:r>
              <a:rPr lang="en-US" dirty="0">
                <a:latin typeface="Arial Black" panose="020B0A04020102020204" pitchFamily="34" charset="0"/>
              </a:rPr>
              <a:t>too many calories can lead to weight gain and becoming overweight. Get tips on eating less </a:t>
            </a:r>
            <a:r>
              <a:rPr lang="en-US" u="sng" dirty="0">
                <a:latin typeface="Arial Black" panose="020B0A04020102020204" pitchFamily="34" charset="0"/>
                <a:hlinkClick r:id="rId4"/>
              </a:rPr>
              <a:t>sugar</a:t>
            </a:r>
            <a:r>
              <a:rPr lang="en-US" dirty="0">
                <a:latin typeface="Arial Black" panose="020B0A04020102020204" pitchFamily="34" charset="0"/>
              </a:rPr>
              <a:t>, </a:t>
            </a:r>
            <a:r>
              <a:rPr lang="en-US" u="sng" dirty="0">
                <a:latin typeface="Arial Black" panose="020B0A04020102020204" pitchFamily="34" charset="0"/>
                <a:hlinkClick r:id="rId5"/>
              </a:rPr>
              <a:t>fat</a:t>
            </a:r>
            <a:r>
              <a:rPr lang="en-US" dirty="0">
                <a:latin typeface="Arial Black" panose="020B0A04020102020204" pitchFamily="34" charset="0"/>
              </a:rPr>
              <a:t> and </a:t>
            </a:r>
            <a:r>
              <a:rPr lang="en-US" u="sng" dirty="0">
                <a:latin typeface="Arial Black" panose="020B0A04020102020204" pitchFamily="34" charset="0"/>
                <a:hlinkClick r:id="rId6"/>
              </a:rPr>
              <a:t>salt</a:t>
            </a:r>
            <a:r>
              <a:rPr lang="en-US" dirty="0">
                <a:latin typeface="Arial Black" panose="020B0A04020102020204" pitchFamily="34" charset="0"/>
              </a:rPr>
              <a:t>.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Image result for healthy snac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8" y="45811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althy snack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06" y="4466828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althy snack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825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0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STAY HYDRATED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Aim to drink </a:t>
            </a:r>
            <a:r>
              <a:rPr lang="en-US" u="sng" dirty="0">
                <a:latin typeface="Arial Black" panose="020B0A04020102020204" pitchFamily="34" charset="0"/>
                <a:hlinkClick r:id="rId3"/>
              </a:rPr>
              <a:t>six to eight glasses of fluids a day</a:t>
            </a:r>
            <a:r>
              <a:rPr lang="en-US" dirty="0">
                <a:latin typeface="Arial Black" panose="020B0A04020102020204" pitchFamily="34" charset="0"/>
              </a:rPr>
              <a:t> – water and lower-fat milk are all healthy choices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Even unsweetened fruit juice is sugary. Your combined total of drinks from fruit juice, vegetable juice and smoothies should not be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more than 150ml a day – which is a small glass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For example, if you have 150ml of orange juice and 150ml smoothie in one day, you'll have exceeded the recommendation by 150ml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1325885" cy="14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age result for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7"/>
            <a:ext cx="1425774" cy="14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9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FEELING TIRED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If you often feel run down, you may be low on iron. Teenage girls are especially at risk because they lose iron during their period. 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Try </a:t>
            </a:r>
            <a:r>
              <a:rPr lang="en-US" dirty="0">
                <a:latin typeface="Arial Black" panose="020B0A04020102020204" pitchFamily="34" charset="0"/>
              </a:rPr>
              <a:t>to get your iron from a variety of foods. Some good sources are red meat, breakfast cereals fortified with iron, and bread.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7" name="Picture 12" descr="Image result for feeling t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09628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1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FAD DIETS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Diets that promise quick weight loss are often not nutritionally balanced, meaning you could miss out on important vitamins and minerals.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They </a:t>
            </a:r>
            <a:r>
              <a:rPr lang="en-US" dirty="0">
                <a:latin typeface="Arial Black" panose="020B0A04020102020204" pitchFamily="34" charset="0"/>
              </a:rPr>
              <a:t>also tend to focus on short-term results, so you end up putting the weight back on. 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74141"/>
            <a:ext cx="4680520" cy="274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1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ESSENTIAL VITS &amp; MINS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Vitamin D</a:t>
            </a:r>
          </a:p>
          <a:p>
            <a:r>
              <a:rPr lang="en-US" dirty="0">
                <a:latin typeface="Arial Black" panose="020B0A04020102020204" pitchFamily="34" charset="0"/>
              </a:rPr>
              <a:t>Vitamin D helps keep bones and teeth healthy. We get most of our vitamin D from the sun, but it is also available in some </a:t>
            </a:r>
            <a:r>
              <a:rPr lang="en-US" dirty="0" smtClean="0">
                <a:latin typeface="Arial Black" panose="020B0A04020102020204" pitchFamily="34" charset="0"/>
              </a:rPr>
              <a:t>foods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Calcium</a:t>
            </a:r>
          </a:p>
          <a:p>
            <a:r>
              <a:rPr lang="en-US" dirty="0">
                <a:latin typeface="Arial Black" panose="020B0A04020102020204" pitchFamily="34" charset="0"/>
              </a:rPr>
              <a:t>Calcium helps to build strong bones and teeth. Good sources of calcium include milk and other dairy products, and leafy green </a:t>
            </a:r>
            <a:r>
              <a:rPr lang="en-US" dirty="0" smtClean="0">
                <a:latin typeface="Arial Black" panose="020B0A04020102020204" pitchFamily="34" charset="0"/>
              </a:rPr>
              <a:t>vegetables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b="1" dirty="0" smtClean="0">
                <a:latin typeface="Arial Black" panose="020B0A04020102020204" pitchFamily="34" charset="0"/>
              </a:rPr>
              <a:t>Iron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Iron </a:t>
            </a:r>
            <a:r>
              <a:rPr lang="en-US" b="1" dirty="0">
                <a:latin typeface="Arial Black" panose="020B0A04020102020204" pitchFamily="34" charset="0"/>
              </a:rPr>
              <a:t>is important in making red blood cells, which carry oxygen around the body.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A lack of iron can lead to </a:t>
            </a:r>
            <a:r>
              <a:rPr lang="en-US" u="sng" dirty="0">
                <a:latin typeface="Arial Black" panose="020B0A04020102020204" pitchFamily="34" charset="0"/>
                <a:hlinkClick r:id="rId4"/>
              </a:rPr>
              <a:t>iron deficiency </a:t>
            </a:r>
            <a:r>
              <a:rPr lang="en-US" u="sng" dirty="0" err="1">
                <a:latin typeface="Arial Black" panose="020B0A04020102020204" pitchFamily="34" charset="0"/>
                <a:hlinkClick r:id="rId4"/>
              </a:rPr>
              <a:t>anaemia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8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renh\Downloads\Sur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DISCUSSION………. 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76328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Is anything stopping you from eating a healthy diet?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 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015716" y="2852936"/>
            <a:ext cx="4824536" cy="34563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73582" y="342900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pairs list some barriers which you feel get in the way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93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503</Words>
  <Application>Microsoft Office PowerPoint</Application>
  <PresentationFormat>On-screen Show (4:3)</PresentationFormat>
  <Paragraphs>94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Horrocks, Karen</dc:creator>
  <cp:lastModifiedBy>Quinn, Laura</cp:lastModifiedBy>
  <cp:revision>15</cp:revision>
  <dcterms:created xsi:type="dcterms:W3CDTF">2017-08-11T09:16:54Z</dcterms:created>
  <dcterms:modified xsi:type="dcterms:W3CDTF">2017-08-11T13:12:19Z</dcterms:modified>
</cp:coreProperties>
</file>